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35"/>
  </p:notesMasterIdLst>
  <p:sldIdLst>
    <p:sldId id="256" r:id="rId2"/>
    <p:sldId id="286" r:id="rId3"/>
    <p:sldId id="289" r:id="rId4"/>
    <p:sldId id="291" r:id="rId5"/>
    <p:sldId id="261" r:id="rId6"/>
    <p:sldId id="262" r:id="rId7"/>
    <p:sldId id="263" r:id="rId8"/>
    <p:sldId id="285" r:id="rId9"/>
    <p:sldId id="265" r:id="rId10"/>
    <p:sldId id="292" r:id="rId11"/>
    <p:sldId id="277" r:id="rId12"/>
    <p:sldId id="293" r:id="rId13"/>
    <p:sldId id="271" r:id="rId14"/>
    <p:sldId id="267" r:id="rId15"/>
    <p:sldId id="273" r:id="rId16"/>
    <p:sldId id="296" r:id="rId17"/>
    <p:sldId id="294" r:id="rId18"/>
    <p:sldId id="274" r:id="rId19"/>
    <p:sldId id="295" r:id="rId20"/>
    <p:sldId id="275" r:id="rId21"/>
    <p:sldId id="297" r:id="rId22"/>
    <p:sldId id="276" r:id="rId23"/>
    <p:sldId id="278" r:id="rId24"/>
    <p:sldId id="280" r:id="rId25"/>
    <p:sldId id="279" r:id="rId26"/>
    <p:sldId id="281" r:id="rId27"/>
    <p:sldId id="282" r:id="rId28"/>
    <p:sldId id="283" r:id="rId29"/>
    <p:sldId id="257" r:id="rId30"/>
    <p:sldId id="258" r:id="rId31"/>
    <p:sldId id="260" r:id="rId32"/>
    <p:sldId id="259" r:id="rId33"/>
    <p:sldId id="26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Начало работы</c:v>
                </c:pt>
                <c:pt idx="1">
                  <c:v>Конец работы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0.12</c:v>
                </c:pt>
                <c:pt idx="1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работы</c:v>
                </c:pt>
                <c:pt idx="1">
                  <c:v>Конец работы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0.63</c:v>
                </c:pt>
                <c:pt idx="1">
                  <c:v>0.69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работы</c:v>
                </c:pt>
                <c:pt idx="1">
                  <c:v>Конец работы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0.25</c:v>
                </c:pt>
                <c:pt idx="1">
                  <c:v>0.12</c:v>
                </c:pt>
              </c:numCache>
            </c:numRef>
          </c:val>
        </c:ser>
        <c:shape val="box"/>
        <c:axId val="34812672"/>
        <c:axId val="113897472"/>
        <c:axId val="0"/>
      </c:bar3DChart>
      <c:catAx>
        <c:axId val="34812672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113897472"/>
        <c:crosses val="autoZero"/>
        <c:auto val="1"/>
        <c:lblAlgn val="ctr"/>
        <c:lblOffset val="100"/>
      </c:catAx>
      <c:valAx>
        <c:axId val="11389747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34812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26005076394027"/>
          <c:y val="0.19347264808675921"/>
          <c:w val="0.24991612173569125"/>
          <c:h val="0.35844346325052623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Начало работы</c:v>
                </c:pt>
                <c:pt idx="1">
                  <c:v>Конец работы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0.18</c:v>
                </c:pt>
                <c:pt idx="1">
                  <c:v>0.26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работы</c:v>
                </c:pt>
                <c:pt idx="1">
                  <c:v>Конец работы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0.47</c:v>
                </c:pt>
                <c:pt idx="1">
                  <c:v>0.59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работы</c:v>
                </c:pt>
                <c:pt idx="1">
                  <c:v>Конец работы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0.35</c:v>
                </c:pt>
                <c:pt idx="1">
                  <c:v>0.17</c:v>
                </c:pt>
              </c:numCache>
            </c:numRef>
          </c:val>
        </c:ser>
        <c:shape val="box"/>
        <c:axId val="89959424"/>
        <c:axId val="90577536"/>
        <c:axId val="0"/>
      </c:bar3DChart>
      <c:catAx>
        <c:axId val="89959424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90577536"/>
        <c:crosses val="autoZero"/>
        <c:auto val="1"/>
        <c:lblAlgn val="ctr"/>
        <c:lblOffset val="100"/>
      </c:catAx>
      <c:valAx>
        <c:axId val="9057753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9959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260050763940287"/>
          <c:y val="0.19347264808675918"/>
          <c:w val="0.24991612173569136"/>
          <c:h val="0.3584434632505264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Высокая возрастная норма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 начале работы</c:v>
                </c:pt>
                <c:pt idx="1">
                  <c:v>В конце работы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0.26</c:v>
                </c:pt>
                <c:pt idx="1">
                  <c:v>0.32000000000000017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Стабильная середина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 начале работы</c:v>
                </c:pt>
                <c:pt idx="1">
                  <c:v>В конце работы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0.46</c:v>
                </c:pt>
                <c:pt idx="1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"Группа риска"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 начале работы</c:v>
                </c:pt>
                <c:pt idx="1">
                  <c:v>В конце работы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0.22000000000000003</c:v>
                </c:pt>
                <c:pt idx="1">
                  <c:v>0.18000000000000008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"Беда"</c:v>
                </c:pt>
              </c:strCache>
            </c:strRef>
          </c:tx>
          <c:dLbls>
            <c:dLbl>
              <c:idx val="1"/>
              <c:layout>
                <c:manualLayout>
                  <c:x val="2.0833333333333388E-2"/>
                  <c:y val="-4.3650793650793711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 начале работы</c:v>
                </c:pt>
                <c:pt idx="1">
                  <c:v>В конце работы</c:v>
                </c:pt>
              </c:strCache>
            </c:strRef>
          </c:cat>
          <c:val>
            <c:numRef>
              <c:f>Лист1!$E$2:$E$3</c:f>
              <c:numCache>
                <c:formatCode>0%</c:formatCode>
                <c:ptCount val="2"/>
                <c:pt idx="0">
                  <c:v>6.0000000000000026E-2</c:v>
                </c:pt>
                <c:pt idx="1">
                  <c:v>0</c:v>
                </c:pt>
              </c:numCache>
            </c:numRef>
          </c:val>
        </c:ser>
        <c:shape val="box"/>
        <c:axId val="46482176"/>
        <c:axId val="46483712"/>
        <c:axId val="0"/>
      </c:bar3DChart>
      <c:catAx>
        <c:axId val="46482176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46483712"/>
        <c:crosses val="autoZero"/>
        <c:auto val="1"/>
        <c:lblAlgn val="ctr"/>
        <c:lblOffset val="100"/>
      </c:catAx>
      <c:valAx>
        <c:axId val="46483712"/>
        <c:scaling>
          <c:orientation val="minMax"/>
        </c:scaling>
        <c:axPos val="l"/>
        <c:majorGridlines/>
        <c:numFmt formatCode="0%" sourceLinked="1"/>
        <c:tickLblPos val="nextTo"/>
        <c:crossAx val="4648217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800"/>
          </a:pPr>
          <a:endParaRPr lang="ru-RU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CFED6-1693-42FD-A725-1D492A231589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CB511-062B-4B57-B9C4-70F6CD93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5C7384-94E0-46D8-B1B3-7BF25A272EC7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41813"/>
            <a:ext cx="5026025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256CAF-C2F6-4023-A748-309863654877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2080" tIns="46040" rIns="92080" bIns="4604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работ и содержание деятельности психологического</a:t>
            </a:r>
            <a:r>
              <a:rPr lang="ru-RU" baseline="0" dirty="0" smtClean="0"/>
              <a:t> направления остаются традиционными и включают в себя: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CB511-062B-4B57-B9C4-70F6CD93DDC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0A439-4E7F-4C77-BF74-EAD17D8CE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2403" name="Rectangle 4"/>
          <p:cNvSpPr>
            <a:spLocks noChangeArrowheads="1"/>
          </p:cNvSpPr>
          <p:nvPr/>
        </p:nvSpPr>
        <p:spPr bwMode="auto">
          <a:xfrm>
            <a:off x="571473" y="928670"/>
            <a:ext cx="814393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психолого-педагогическое сопровождение  </a:t>
            </a:r>
          </a:p>
          <a:p>
            <a:pPr algn="ctr"/>
            <a:r>
              <a:rPr lang="ru-RU" sz="3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по введению </a:t>
            </a:r>
            <a:r>
              <a:rPr lang="ru-RU" sz="36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ФГОС на первом этапе начального образования  </a:t>
            </a:r>
            <a:endParaRPr lang="ru-RU" sz="36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3" descr="C:\Users\user\Desktop\и опять фгос\risunok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728" y="1"/>
            <a:ext cx="3381271" cy="928670"/>
          </a:xfrm>
          <a:prstGeom prst="rect">
            <a:avLst/>
          </a:prstGeom>
          <a:noFill/>
        </p:spPr>
      </p:pic>
      <p:pic>
        <p:nvPicPr>
          <p:cNvPr id="5" name="Picture 2" descr="F:\СЕМИНАР\P101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357562"/>
            <a:ext cx="4357718" cy="32606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642919"/>
            <a:ext cx="7586690" cy="56816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Основой разработки критериев и методов оценки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универсальных учебных действий является диагностическая система психологического сопровождения. 	Первые диагностические измерения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универсальных учебных действий проводятся при поступлении ребенка в школу. Самоопределение,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нравственно-этическая ориентация определяют личностную готовность к обучению ребенка в школе.</a:t>
            </a:r>
          </a:p>
          <a:p>
            <a:pPr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этап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поступление ребенка в школу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Проведение психолого-педагогической диагностики будущих первоклассников</a:t>
            </a:r>
          </a:p>
          <a:p>
            <a:r>
              <a:rPr lang="ru-RU" dirty="0" smtClean="0"/>
              <a:t>Проведение групповых и индивидуальных консультаций для родителей будущих первоклассников</a:t>
            </a:r>
          </a:p>
          <a:p>
            <a:r>
              <a:rPr lang="ru-RU" dirty="0" smtClean="0"/>
              <a:t>Групповая консультация педагогов будущих первоклассников</a:t>
            </a:r>
          </a:p>
          <a:p>
            <a:r>
              <a:rPr lang="ru-RU" dirty="0" smtClean="0"/>
              <a:t>Проведение психолого-педагогического консилиума по результатам диагностики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Личностные УУД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/>
          <a:lstStyle/>
          <a:p>
            <a:r>
              <a:rPr lang="ru-RU" dirty="0" smtClean="0"/>
              <a:t> - обеспечивают ценностно-смысловую ориентацию учащихся (умение соотносить поступки и события с принятыми этическими принципами, знание моральных норм и умение выделить нравственный аспект поведения) и ориентацию в социальных ролях и межличностных отношениях. </a:t>
            </a:r>
          </a:p>
          <a:p>
            <a:r>
              <a:rPr lang="ru-RU" dirty="0" smtClean="0"/>
              <a:t>Применительно к учебной деятельности следует выделить два вида действий: 1) действие </a:t>
            </a:r>
            <a:r>
              <a:rPr lang="ru-RU" dirty="0" err="1" smtClean="0"/>
              <a:t>смыслообразования</a:t>
            </a:r>
            <a:r>
              <a:rPr lang="ru-RU" dirty="0" smtClean="0"/>
              <a:t>; 2) действие нравственно-этического оценивания усваиваемого содержания.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Диагностический инструментарий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личностные УУД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 Самоопределение </a:t>
            </a:r>
          </a:p>
          <a:p>
            <a:r>
              <a:rPr lang="ru-RU" dirty="0" smtClean="0"/>
              <a:t>Беседа о школе  (</a:t>
            </a:r>
            <a:r>
              <a:rPr lang="ru-RU" dirty="0" err="1" smtClean="0"/>
              <a:t>модифици-рованный</a:t>
            </a:r>
            <a:r>
              <a:rPr lang="ru-RU" dirty="0" smtClean="0"/>
              <a:t> вариант)  (</a:t>
            </a:r>
            <a:r>
              <a:rPr lang="ru-RU" dirty="0" err="1" smtClean="0"/>
              <a:t>Нежнова</a:t>
            </a:r>
            <a:r>
              <a:rPr lang="ru-RU" dirty="0" smtClean="0"/>
              <a:t> </a:t>
            </a:r>
            <a:r>
              <a:rPr lang="ru-RU" dirty="0" err="1" smtClean="0"/>
              <a:t>Т,А.Эльконин</a:t>
            </a:r>
            <a:r>
              <a:rPr lang="ru-RU" dirty="0" smtClean="0"/>
              <a:t> Д.Б </a:t>
            </a:r>
            <a:r>
              <a:rPr lang="ru-RU" dirty="0" err="1" smtClean="0"/>
              <a:t>Венгер</a:t>
            </a:r>
            <a:r>
              <a:rPr lang="ru-RU" dirty="0" smtClean="0"/>
              <a:t> А.Л.)</a:t>
            </a:r>
          </a:p>
          <a:p>
            <a:r>
              <a:rPr lang="ru-RU" dirty="0" smtClean="0"/>
              <a:t>самооценка Методика «Лесенка»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/>
              <a:t> 2. </a:t>
            </a:r>
            <a:r>
              <a:rPr lang="ru-RU" b="1" dirty="0" err="1" smtClean="0"/>
              <a:t>Смыслообразование</a:t>
            </a:r>
            <a:endParaRPr lang="ru-RU" b="1" dirty="0" smtClean="0"/>
          </a:p>
          <a:p>
            <a:r>
              <a:rPr lang="ru-RU" dirty="0" smtClean="0"/>
              <a:t>«Незавершенная сказка»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Результаты мониторинга формирования  личностных характеристик</a:t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>
            <p:ph idx="1"/>
          </p:nvPr>
        </p:nvGraphicFramePr>
        <p:xfrm>
          <a:off x="857224" y="2786058"/>
          <a:ext cx="6858048" cy="3719972"/>
        </p:xfrm>
        <a:graphic>
          <a:graphicData uri="http://schemas.openxmlformats.org/presentationml/2006/ole">
            <p:oleObj spid="_x0000_s34818" name="Диаграмма" r:id="rId3" imgW="3143250" imgH="1704975" progId="Excel.Sheet.8">
              <p:embed/>
            </p:oleObj>
          </a:graphicData>
        </a:graphic>
      </p:graphicFrame>
      <p:sp>
        <p:nvSpPr>
          <p:cNvPr id="10" name="AutoShap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00101" y="1860550"/>
            <a:ext cx="6858047" cy="654050"/>
          </a:xfrm>
        </p:spPr>
        <p:txBody>
          <a:bodyPr>
            <a:noAutofit/>
          </a:bodyPr>
          <a:lstStyle/>
          <a:p>
            <a:pPr algn="ctr">
              <a:buNone/>
              <a:defRPr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внутренней позиции школьника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Универсальные учебные действия нравственно-этического оценивания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/>
          <a:lstStyle/>
          <a:p>
            <a:r>
              <a:rPr lang="ru-RU" dirty="0" smtClean="0"/>
              <a:t>Дифференциация  конвенциональных и моральных норм (</a:t>
            </a:r>
            <a:r>
              <a:rPr lang="ru-RU" dirty="0" err="1" smtClean="0"/>
              <a:t>Опросник</a:t>
            </a:r>
            <a:r>
              <a:rPr lang="ru-RU" dirty="0" smtClean="0"/>
              <a:t> Е.Кургановой)</a:t>
            </a:r>
          </a:p>
          <a:p>
            <a:r>
              <a:rPr lang="ru-RU" dirty="0" smtClean="0"/>
              <a:t>«Булочка»(модификация задачи Ж.Пиаже) </a:t>
            </a:r>
          </a:p>
          <a:p>
            <a:pPr>
              <a:buNone/>
            </a:pPr>
            <a:r>
              <a:rPr lang="ru-RU" dirty="0" smtClean="0"/>
              <a:t>(координация трех норм – ответственности, справедливого распределения, взаимопомощи) и учет принципа компенсации            </a:t>
            </a:r>
          </a:p>
          <a:p>
            <a:r>
              <a:rPr lang="ru-RU" dirty="0" smtClean="0"/>
              <a:t>Разбитая чашка (модификация задачи Ж.Пиаже) (учет мотивов героев)</a:t>
            </a:r>
          </a:p>
          <a:p>
            <a:r>
              <a:rPr lang="ru-RU" dirty="0" smtClean="0"/>
              <a:t>«Невымытая посуда» (учет чувств героев)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Результаты 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нравственно-этического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оценивания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7829576" cy="4137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Регулятивные УУД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- обеспечивают организацию учащимся своей учебной деятельности.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 ним относятся: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целеполагание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- планирование; </a:t>
            </a:r>
          </a:p>
          <a:p>
            <a:pPr>
              <a:buNone/>
            </a:pPr>
            <a:r>
              <a:rPr lang="ru-RU" dirty="0" smtClean="0"/>
              <a:t>- прогнозирование;</a:t>
            </a:r>
          </a:p>
          <a:p>
            <a:pPr>
              <a:buNone/>
            </a:pPr>
            <a:r>
              <a:rPr lang="ru-RU" dirty="0" smtClean="0"/>
              <a:t> - контроль в форме сличения способа действия и его результата;</a:t>
            </a:r>
          </a:p>
          <a:p>
            <a:pPr>
              <a:buNone/>
            </a:pPr>
            <a:r>
              <a:rPr lang="ru-RU" dirty="0" smtClean="0"/>
              <a:t> - коррекция;</a:t>
            </a:r>
          </a:p>
          <a:p>
            <a:pPr>
              <a:buNone/>
            </a:pPr>
            <a:r>
              <a:rPr lang="ru-RU" dirty="0" smtClean="0"/>
              <a:t> - оценка. </a:t>
            </a:r>
          </a:p>
          <a:p>
            <a:pPr>
              <a:buNone/>
            </a:pPr>
            <a:r>
              <a:rPr lang="ru-RU" dirty="0" smtClean="0"/>
              <a:t>- волевая </a:t>
            </a:r>
            <a:r>
              <a:rPr lang="ru-RU" dirty="0" err="1" smtClean="0"/>
              <a:t>саморегуляция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1643063"/>
            <a:ext cx="4040188" cy="6588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i="1" dirty="0" smtClean="0"/>
              <a:t>Проба на внимание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5102225" y="1643063"/>
            <a:ext cx="4041775" cy="65405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Общий уровень развития психических функций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28688"/>
            <a:ext cx="8229600" cy="1357312"/>
          </a:xfrm>
        </p:spPr>
        <p:txBody>
          <a:bodyPr>
            <a:noAutofit/>
          </a:bodyPr>
          <a:lstStyle/>
          <a:p>
            <a:pPr lvl="0"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Диагностический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инструментарий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результаты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0657" name="Object 20"/>
          <p:cNvGraphicFramePr>
            <a:graphicFrameLocks noChangeAspect="1"/>
          </p:cNvGraphicFramePr>
          <p:nvPr/>
        </p:nvGraphicFramePr>
        <p:xfrm>
          <a:off x="285720" y="2071678"/>
          <a:ext cx="3071834" cy="2536223"/>
        </p:xfrm>
        <a:graphic>
          <a:graphicData uri="http://schemas.openxmlformats.org/presentationml/2006/ole">
            <p:oleObj spid="_x0000_s70657" name="Диаграмма" r:id="rId3" imgW="4057625" imgH="4895777" progId="MSGraph.Chart.8">
              <p:embed followColorScheme="full"/>
            </p:oleObj>
          </a:graphicData>
        </a:graphic>
      </p:graphicFrame>
      <p:graphicFrame>
        <p:nvGraphicFramePr>
          <p:cNvPr id="70658" name="Object 2"/>
          <p:cNvGraphicFramePr>
            <a:graphicFrameLocks noChangeAspect="1"/>
          </p:cNvGraphicFramePr>
          <p:nvPr/>
        </p:nvGraphicFramePr>
        <p:xfrm>
          <a:off x="5192290" y="2143116"/>
          <a:ext cx="3737427" cy="2786082"/>
        </p:xfrm>
        <a:graphic>
          <a:graphicData uri="http://schemas.openxmlformats.org/presentationml/2006/ole">
            <p:oleObj spid="_x0000_s70658" name="Диаграмма" r:id="rId4" imgW="4209985" imgH="5181706" progId="MSGraph.Chart.8">
              <p:embed followColorScheme="full"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357422" y="3500438"/>
            <a:ext cx="2786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Тест  </a:t>
            </a:r>
            <a:r>
              <a:rPr lang="ru-RU" sz="1600" b="1" dirty="0" err="1" smtClean="0"/>
              <a:t>Равена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интеллектуальное развитие</a:t>
            </a:r>
            <a:endParaRPr lang="ru-RU" sz="1600" dirty="0"/>
          </a:p>
        </p:txBody>
      </p:sp>
      <p:graphicFrame>
        <p:nvGraphicFramePr>
          <p:cNvPr id="70659" name="Object 2"/>
          <p:cNvGraphicFramePr>
            <a:graphicFrameLocks noChangeAspect="1"/>
          </p:cNvGraphicFramePr>
          <p:nvPr/>
        </p:nvGraphicFramePr>
        <p:xfrm>
          <a:off x="2428860" y="4214818"/>
          <a:ext cx="3786214" cy="2419195"/>
        </p:xfrm>
        <a:graphic>
          <a:graphicData uri="http://schemas.openxmlformats.org/presentationml/2006/ole">
            <p:oleObj spid="_x0000_s70659" name="Диаграмма" r:id="rId5" imgW="4057625" imgH="4895777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Коммуникативные УУД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обеспечивают социальную компетентность и сознательную ориентацию учащихся на позиции других людей (прежде всего, партнера по общению или деятельности), умение слушать и вступать в диалог, участвовать в коллективном обсуждении проблем, интегрироваться в группу сверстников и строить продуктивное взаимодействие и сотрудничество со сверстниками и взрослыми.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и опять фгос\risunok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728" y="1"/>
            <a:ext cx="3381271" cy="92867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1143939"/>
            <a:ext cx="7786741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Универсальные учебные действия (УУД)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способность субъекта к саморазвитию и самосовершенствованию путем сознательного и активного присвоения нового социального опыта; совокупность действий учащегося, обеспечивающих его культурную идентичность, социальную компетентность, толерантность, способность к самостоятельному усвоению новых знаний и умений, включая организацию этого процесса.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Коммуникативные УУД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«Левая и правая стороны» (Пиаже, 1997).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«Братья и сестры» (Пиаже, 1997).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Задание  «Рукавички» (Г.А.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Цукерман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«Узор под диктовку»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Цукерман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 др., 1992).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УУД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7163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первичная адаптация детей к школе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714908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 Проведение консультаций и просветительской работы с родителями первоклассников, направленной на ознакомление взрослых с основными задачами и трудностями периода первичной адаптации, тактикой общения и помощи детям.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Проведение групповых и индивидуальных консультаций педагогов по выработке единого подхода к отдельным детям и единой системе требований к классу со стороны различных педагогов, работающих с классом.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Организация методической работы педагогов, направленной на построение учебного процесса в соответствии с индивидуальными особенностями и возможностями школьников, выявление в ходе диагностики и наблюдения за детьми в первые недели обучения.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71546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Организация психолого-педагогической поддержки школьников. Проводится развивающая система занятий психолога в период адаптации «Я в школе» Цель курса: создание социально-психологических условий в ситуации школьного обучения, которые позволят ребенку успешно функционировать и развиваться в школьной среде.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Организация групповой развивающей работы с детьми, направленная на повышение уровня их школьной готовности, социально-психологическую адаптацию в новой системе взаимоотношений. Аналитическая работа, направленная на осмысление итогов деятельности педагогов, психологов и родителей в период первичной адаптации первоклассников.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адаптированности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первоклассников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ph idx="1"/>
          </p:nvPr>
        </p:nvGraphicFramePr>
        <p:xfrm>
          <a:off x="303120" y="1785926"/>
          <a:ext cx="8626598" cy="4736690"/>
        </p:xfrm>
        <a:graphic>
          <a:graphicData uri="http://schemas.openxmlformats.org/presentationml/2006/ole">
            <p:oleObj spid="_x0000_s2050" name="Worksheet" r:id="rId3" imgW="3105130" imgH="17049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37"/>
          <a:ext cx="8229600" cy="4895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>
            <p:ph idx="1"/>
          </p:nvPr>
        </p:nvGraphicFramePr>
        <p:xfrm>
          <a:off x="571472" y="1571612"/>
          <a:ext cx="7770379" cy="4214842"/>
        </p:xfrm>
        <a:graphic>
          <a:graphicData uri="http://schemas.openxmlformats.org/presentationml/2006/ole">
            <p:oleObj spid="_x0000_s35842" name="Диаграмма" r:id="rId3" imgW="3143250" imgH="1704975" progId="Excel.Sheet.8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1472" y="928670"/>
            <a:ext cx="7858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определения мотивов  учения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психолого-педагогическая работа со школьниками, испытывающими трудности в школьной адаптации.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1. Проведение психолого-педагогической диагностики, направленной на выявление групп школьников, испытывающих трудности в формировании универсальных учебных действий.</a:t>
            </a:r>
          </a:p>
          <a:p>
            <a:r>
              <a:rPr lang="ru-RU" dirty="0" smtClean="0"/>
              <a:t>2. Индивидуальное и групповое консультирование и просвещение родителей по результатам диагностики.</a:t>
            </a:r>
          </a:p>
          <a:p>
            <a:r>
              <a:rPr lang="ru-RU" dirty="0" smtClean="0"/>
              <a:t>3. Просвещение и консультирование педагогов по вопросам индивидуальных и возрастных особенностей учащихся. Групповая и индивидуальная просветительская работа по проблеме профилактики профессиональной деформации;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621510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4. Организация педагогической помощи детям, испытывающим различные трудности в обучении и поведении с учетом данных психодиагностики. Здесь же – методическая работа педагогов, направленная на анализ содержания и методики преподавания различных предметов. Цель такого анализа – выявить и устранить те моменты в учебном процессе, стиле общения с детьми, которые могут провоцировать различные школьные трудности.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5. Организация групповой </a:t>
            </a:r>
            <a:r>
              <a:rPr lang="ru-RU" dirty="0" err="1" smtClean="0"/>
              <a:t>психо-коррекционной</a:t>
            </a:r>
            <a:r>
              <a:rPr lang="ru-RU" dirty="0" smtClean="0"/>
              <a:t> работы со школьниками, испытывающими трудности в обучении и поведении. Выявление детей  с ООП (ограниченными образовательными потребностями) в ОУ, осуществление </a:t>
            </a:r>
            <a:r>
              <a:rPr lang="ru-RU" dirty="0" err="1" smtClean="0"/>
              <a:t>психолого-медико-социального</a:t>
            </a:r>
            <a:r>
              <a:rPr lang="ru-RU" dirty="0" smtClean="0"/>
              <a:t> сопровождения.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6. Аналитическая работа, направленная на осмысление результатов проведенной в течение полугодия и года в целом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94" name="Group 26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6086793"/>
        </p:xfrm>
        <a:graphic>
          <a:graphicData uri="http://schemas.openxmlformats.org/drawingml/2006/table">
            <a:tbl>
              <a:tblPr/>
              <a:tblGrid>
                <a:gridCol w="5915025"/>
                <a:gridCol w="2314575"/>
              </a:tblGrid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Формы работы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Срок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Психодиагностика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-Наблюдение за учащимися  на этапе адаптации к школьной среде.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-Групповое обследование  на этапе адаптации к школьной среде.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-Повторная психодиагностика учащихся  со сложностями адаптации.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-Контрольная диагностика  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дезадаптивных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учащихся.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-Групповая диагностика межличностных отношений учащихся (социометрия) 1-х классов (по запросам педагогов).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-Индивидуальная и групповая диагностика по запросам.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сентябрь-ноябрь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октябрь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декабрь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апрель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течение года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0" y="0"/>
            <a:ext cx="9144000" cy="92867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Требования к результатам освоения </a:t>
            </a:r>
          </a:p>
          <a:p>
            <a:pPr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основной образовательной программы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50825" y="836613"/>
            <a:ext cx="8642350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+mn-lt"/>
              </a:rPr>
              <a:t>Личностным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готовность и способность к саморазвитию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мотивация к обучению и познанию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ценностно-смысловые установки 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социальные компетенции, личностные качества</a:t>
            </a:r>
          </a:p>
          <a:p>
            <a:pPr>
              <a:defRPr/>
            </a:pPr>
            <a:endParaRPr lang="ru-RU" sz="2400" b="1" dirty="0">
              <a:latin typeface="+mn-lt"/>
            </a:endParaRPr>
          </a:p>
          <a:p>
            <a:pPr algn="ctr">
              <a:defRPr/>
            </a:pPr>
            <a:r>
              <a:rPr lang="ru-RU" sz="2400" b="1" dirty="0" err="1">
                <a:latin typeface="+mn-lt"/>
              </a:rPr>
              <a:t>Метапредметным</a:t>
            </a:r>
            <a:endParaRPr lang="ru-RU" sz="2400" b="1" dirty="0">
              <a:latin typeface="+mn-lt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универсальные учебные действия: 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познавательные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регулятивные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коммуникативные</a:t>
            </a:r>
          </a:p>
          <a:p>
            <a:pPr>
              <a:defRPr/>
            </a:pPr>
            <a:endParaRPr lang="ru-RU" sz="2400" dirty="0">
              <a:latin typeface="+mn-lt"/>
            </a:endParaRPr>
          </a:p>
          <a:p>
            <a:pPr algn="ctr">
              <a:defRPr/>
            </a:pPr>
            <a:r>
              <a:rPr lang="ru-RU" sz="2400" b="1" dirty="0">
                <a:latin typeface="+mn-lt"/>
              </a:rPr>
              <a:t>Предметным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опыт деятельности специфической для данной </a:t>
            </a:r>
          </a:p>
          <a:p>
            <a:pPr algn="ctr">
              <a:defRPr/>
            </a:pPr>
            <a:r>
              <a:rPr lang="ru-RU" sz="2400" dirty="0">
                <a:latin typeface="+mn-lt"/>
              </a:rPr>
              <a:t>предметной области 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</a:rPr>
              <a:t>система основополагающих элементов научного знания</a:t>
            </a:r>
          </a:p>
        </p:txBody>
      </p:sp>
      <p:pic>
        <p:nvPicPr>
          <p:cNvPr id="5" name="Picture 3" descr="C:\Users\user\Desktop\и опять фгос\risunok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3049" y="142852"/>
            <a:ext cx="2600951" cy="71435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35" name="Group 119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6511925"/>
        </p:xfrm>
        <a:graphic>
          <a:graphicData uri="http://schemas.openxmlformats.org/drawingml/2006/table">
            <a:tbl>
              <a:tblPr/>
              <a:tblGrid>
                <a:gridCol w="5915025"/>
                <a:gridCol w="2314575"/>
              </a:tblGrid>
              <a:tr h="873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Формы работы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Срок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Активные формы работы с учащимися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-Внеурочные занятия «Я - первоклассник» (развитие эмоционально-личностной сферы и коммуникативных навыков   для учащихся  по программе О.В.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Хухлаевой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«Тропинка к своему Я»).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-Индивидуальные адаптационные занятия (по запросам).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-День игры и игрушки.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-Групповые занятия с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гипер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 и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гипоактивными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детьми по программе «Формирование нейропсихологического пространства   проблемного ребенка».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-Индивидуальные коррекционно-развивающие занятия для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дезадаптивных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детей (по запросу родителей и педагогов).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течение года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течение года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октябрь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декабрь-май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течение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17" name="Group 29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900928"/>
        </p:xfrm>
        <a:graphic>
          <a:graphicData uri="http://schemas.openxmlformats.org/drawingml/2006/table">
            <a:tbl>
              <a:tblPr/>
              <a:tblGrid>
                <a:gridCol w="5915025"/>
                <a:gridCol w="2314575"/>
              </a:tblGrid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Формы работы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Срок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 с родителями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-Родительское собрание «Первый раз в первый класс»: адаптация первоклассников к школе.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-Групповая консультация для родителей «Мир леворукого ребенка».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-Групповая консультация для родителей «Мой гиперактивный ребенок».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-Индивидуальные  консультации для родителей по итогам адаптации учащихся  (по запросам).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-Индивидуальные и групповые консультации (по запросам).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сентябрь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октябрь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декабрь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ноябрь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течение года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66" name="Group 30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6249988"/>
        </p:xfrm>
        <a:graphic>
          <a:graphicData uri="http://schemas.openxmlformats.org/drawingml/2006/table">
            <a:tbl>
              <a:tblPr/>
              <a:tblGrid>
                <a:gridCol w="5915025"/>
                <a:gridCol w="2314575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Формы работы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Срок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 с педагогами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-Тематическая консультация для учителей: «Особенности адаптации первоклассников к обучению в школе».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-Совещание учителей и педагогов МДОУ  по адаптации учащихся  1-х кл. к обучению в школе.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-Индивидуальные и групповые консультации для педагогов по итогам адаптации учащихся (по запросам).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-Педсовет: «Взаимодействие классных руководителей с учителями предметниками».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-ШМО классных руководителей: «Конфликты и пути их преодоления».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-Индивидуальные и групповые консультации (по запросам).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сентябрь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октябрь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ноябрь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ноябрь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течение года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9615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Проведение психологического мониторинга.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Психологическое сопровождение учащегося в режиме психологического мониторинга дает возможность: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определить относительное место учащегося в классе и параллели; </a:t>
            </a:r>
          </a:p>
          <a:p>
            <a:pPr lvl="0"/>
            <a:r>
              <a:rPr lang="ru-RU" dirty="0" smtClean="0"/>
              <a:t>провести ранжирование учащихся (классов) по заданному параметру; </a:t>
            </a:r>
          </a:p>
          <a:p>
            <a:pPr lvl="0"/>
            <a:r>
              <a:rPr lang="ru-RU" dirty="0" smtClean="0"/>
              <a:t>выделить группы учащихся с высокими и низкими показателями; </a:t>
            </a:r>
          </a:p>
          <a:p>
            <a:pPr lvl="0"/>
            <a:r>
              <a:rPr lang="ru-RU" dirty="0" smtClean="0"/>
              <a:t>отследить динамику изменений результатов от года к году; </a:t>
            </a:r>
          </a:p>
          <a:p>
            <a:pPr lvl="0"/>
            <a:r>
              <a:rPr lang="ru-RU" dirty="0" smtClean="0"/>
              <a:t>провести сравнение групп (классов, параллелей) по заданным параметрам; </a:t>
            </a:r>
          </a:p>
          <a:p>
            <a:pPr lvl="0"/>
            <a:r>
              <a:rPr lang="ru-RU" dirty="0" smtClean="0"/>
              <a:t>получить сравнительную оценку качества работы учителей;</a:t>
            </a:r>
          </a:p>
          <a:p>
            <a:pPr lvl="0"/>
            <a:r>
              <a:rPr lang="ru-RU" dirty="0" smtClean="0"/>
              <a:t>оценить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универсальных учебных действий.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gray">
          <a:xfrm>
            <a:off x="714348" y="214290"/>
            <a:ext cx="7920037" cy="954087"/>
          </a:xfrm>
          <a:prstGeom prst="roundRect">
            <a:avLst>
              <a:gd name="adj" fmla="val 46389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</a:rPr>
              <a:t>Планируемые результаты: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76263" y="558958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214313" y="1357313"/>
            <a:ext cx="2643187" cy="1000125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tx1"/>
                </a:solidFill>
              </a:rPr>
              <a:t>ЛИЧНОСТНЫЕ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3071813" y="1357313"/>
            <a:ext cx="2643187" cy="1000125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tx1"/>
                </a:solidFill>
              </a:rPr>
              <a:t>МЕТАПРЕДМЕТНЫЕ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929313" y="1357313"/>
            <a:ext cx="2698750" cy="1000125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accent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tx1"/>
                </a:solidFill>
              </a:rPr>
              <a:t>ПРЕДМЕТНЫЕ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285750" y="2500313"/>
            <a:ext cx="2571750" cy="857250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>
                <a:solidFill>
                  <a:schemeClr val="tx1"/>
                </a:solidFill>
              </a:rPr>
              <a:t>Самоопределение</a:t>
            </a:r>
            <a:r>
              <a:rPr lang="ru-RU" sz="1600" u="sng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личностное, </a:t>
            </a:r>
            <a:r>
              <a:rPr lang="ru-RU" sz="1600" dirty="0" err="1">
                <a:solidFill>
                  <a:schemeClr val="tx1"/>
                </a:solidFill>
              </a:rPr>
              <a:t>профес</a:t>
            </a:r>
            <a:r>
              <a:rPr lang="ru-RU" sz="1600" dirty="0">
                <a:solidFill>
                  <a:schemeClr val="tx1"/>
                </a:solidFill>
              </a:rPr>
              <a:t>-</a:t>
            </a:r>
          </a:p>
          <a:p>
            <a:pPr algn="ctr" eaLnBrk="0" hangingPunct="0">
              <a:defRPr/>
            </a:pPr>
            <a:r>
              <a:rPr lang="ru-RU" sz="1600" dirty="0" err="1">
                <a:solidFill>
                  <a:schemeClr val="tx1"/>
                </a:solidFill>
              </a:rPr>
              <a:t>сиональное</a:t>
            </a:r>
            <a:r>
              <a:rPr lang="ru-RU" sz="1600" dirty="0">
                <a:solidFill>
                  <a:schemeClr val="tx1"/>
                </a:solidFill>
              </a:rPr>
              <a:t>, жизненное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285750" y="3500438"/>
            <a:ext cx="2519363" cy="1214437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 err="1">
                <a:solidFill>
                  <a:schemeClr val="tx1"/>
                </a:solidFill>
              </a:rPr>
              <a:t>Смыслообразование</a:t>
            </a:r>
            <a:r>
              <a:rPr lang="ru-RU" sz="1600" u="sng" dirty="0">
                <a:solidFill>
                  <a:schemeClr val="tx1"/>
                </a:solidFill>
              </a:rPr>
              <a:t>: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связь между целью (ре-</a:t>
            </a:r>
          </a:p>
          <a:p>
            <a:pPr algn="ctr" eaLnBrk="0" hangingPunct="0">
              <a:defRPr/>
            </a:pPr>
            <a:r>
              <a:rPr lang="ru-RU" sz="1600" dirty="0" err="1">
                <a:solidFill>
                  <a:schemeClr val="tx1"/>
                </a:solidFill>
              </a:rPr>
              <a:t>зультатом</a:t>
            </a:r>
            <a:r>
              <a:rPr lang="ru-RU" sz="1600" dirty="0">
                <a:solidFill>
                  <a:schemeClr val="tx1"/>
                </a:solidFill>
              </a:rPr>
              <a:t>) деятельности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 и ее мотивом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285750" y="4857750"/>
            <a:ext cx="2519363" cy="1643063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Морально-этическая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ориентация:</a:t>
            </a:r>
          </a:p>
          <a:p>
            <a:pPr algn="ctr" eaLnBrk="0" hangingPunct="0">
              <a:buFontTx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ценностно-смысловая;</a:t>
            </a:r>
          </a:p>
          <a:p>
            <a:pPr algn="ctr" eaLnBrk="0" hangingPunct="0">
              <a:buFontTx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в социальных ролях и меж-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личностных отношениях </a:t>
            </a:r>
          </a:p>
          <a:p>
            <a:pPr algn="ctr" eaLnBrk="0" hangingPunct="0">
              <a:defRPr/>
            </a:pPr>
            <a:endParaRPr lang="ru-RU" sz="1000" dirty="0">
              <a:solidFill>
                <a:schemeClr val="bg2"/>
              </a:solidFill>
            </a:endParaRP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3071813" y="2500313"/>
            <a:ext cx="2643187" cy="857250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>
                <a:solidFill>
                  <a:schemeClr val="tx1"/>
                </a:solidFill>
              </a:rPr>
              <a:t>Регулятивные: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организация деятельности</a:t>
            </a: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3071813" y="3500438"/>
            <a:ext cx="2643187" cy="1143000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>
                <a:solidFill>
                  <a:schemeClr val="tx1"/>
                </a:solidFill>
              </a:rPr>
              <a:t>Коммуникативные: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речевые навыки и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навыки сотрудничества</a:t>
            </a:r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3000375" y="4929188"/>
            <a:ext cx="2714625" cy="1500187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>
                <a:solidFill>
                  <a:schemeClr val="tx1"/>
                </a:solidFill>
              </a:rPr>
              <a:t>Познавательные:</a:t>
            </a:r>
          </a:p>
          <a:p>
            <a:pPr algn="ctr" eaLnBrk="0" hangingPunct="0">
              <a:defRPr/>
            </a:pPr>
            <a:r>
              <a:rPr lang="ru-RU" sz="1600" dirty="0" err="1">
                <a:solidFill>
                  <a:schemeClr val="tx1"/>
                </a:solidFill>
              </a:rPr>
              <a:t>общеучебные</a:t>
            </a:r>
            <a:r>
              <a:rPr lang="ru-RU" sz="1600" dirty="0">
                <a:solidFill>
                  <a:schemeClr val="tx1"/>
                </a:solidFill>
              </a:rPr>
              <a:t>, в т.ч – </a:t>
            </a:r>
            <a:r>
              <a:rPr lang="ru-RU" sz="1600" dirty="0" err="1">
                <a:solidFill>
                  <a:schemeClr val="tx1"/>
                </a:solidFill>
              </a:rPr>
              <a:t>знако</a:t>
            </a:r>
            <a:r>
              <a:rPr lang="ru-RU" sz="1600" dirty="0">
                <a:solidFill>
                  <a:schemeClr val="tx1"/>
                </a:solidFill>
              </a:rPr>
              <a:t>-</a:t>
            </a:r>
          </a:p>
          <a:p>
            <a:pPr algn="ctr" eaLnBrk="0" hangingPunct="0">
              <a:defRPr/>
            </a:pPr>
            <a:r>
              <a:rPr lang="ru-RU" sz="1600" dirty="0" err="1">
                <a:solidFill>
                  <a:schemeClr val="tx1"/>
                </a:solidFill>
              </a:rPr>
              <a:t>во-символические</a:t>
            </a:r>
            <a:r>
              <a:rPr lang="ru-RU" sz="1600" dirty="0">
                <a:solidFill>
                  <a:schemeClr val="tx1"/>
                </a:solidFill>
              </a:rPr>
              <a:t>, </a:t>
            </a:r>
            <a:r>
              <a:rPr lang="ru-RU" sz="1600" dirty="0" err="1">
                <a:solidFill>
                  <a:schemeClr val="tx1"/>
                </a:solidFill>
              </a:rPr>
              <a:t>логичес</a:t>
            </a:r>
            <a:r>
              <a:rPr lang="ru-RU" sz="1600" dirty="0">
                <a:solidFill>
                  <a:schemeClr val="tx1"/>
                </a:solidFill>
              </a:rPr>
              <a:t>-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кие, постановка и решение</a:t>
            </a:r>
          </a:p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проблемы</a:t>
            </a:r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5857875" y="3500438"/>
            <a:ext cx="2928938" cy="1214437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0000" tIns="46800" rIns="90000" bIns="46800" anchor="ctr"/>
          <a:lstStyle/>
          <a:p>
            <a:pPr algn="ctr" eaLnBrk="0" hangingPunct="0">
              <a:defRPr/>
            </a:pPr>
            <a:endParaRPr lang="ru-RU" sz="1600" dirty="0"/>
          </a:p>
          <a:p>
            <a:pPr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Опыт «предметной» деятельности по получению,</a:t>
            </a:r>
          </a:p>
          <a:p>
            <a:pPr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преобразованию и применению нового знания</a:t>
            </a:r>
          </a:p>
          <a:p>
            <a:pPr algn="ctr" eaLnBrk="0" hangingPunct="0">
              <a:defRPr/>
            </a:pPr>
            <a:endParaRPr lang="ru-RU" sz="16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5940425" y="4929188"/>
            <a:ext cx="2774950" cy="1500187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0000" tIns="46800" rIns="90000" bIns="46800" anchor="ctr"/>
          <a:lstStyle/>
          <a:p>
            <a:pPr algn="ctr" eaLnBrk="0" hangingPunct="0">
              <a:defRPr/>
            </a:pPr>
            <a:r>
              <a:rPr lang="ru-RU" sz="1600" dirty="0">
                <a:solidFill>
                  <a:schemeClr val="tx1"/>
                </a:solidFill>
              </a:rPr>
              <a:t>Предметные и </a:t>
            </a:r>
            <a:r>
              <a:rPr lang="ru-RU" sz="1600" dirty="0" err="1">
                <a:solidFill>
                  <a:schemeClr val="tx1"/>
                </a:solidFill>
              </a:rPr>
              <a:t>метапредметные</a:t>
            </a:r>
            <a:r>
              <a:rPr lang="ru-RU" sz="1600" dirty="0">
                <a:solidFill>
                  <a:schemeClr val="tx1"/>
                </a:solidFill>
              </a:rPr>
              <a:t> действия с учебным материалом </a:t>
            </a:r>
          </a:p>
          <a:p>
            <a:pPr algn="ctr" eaLnBrk="0" hangingPunct="0">
              <a:defRPr/>
            </a:pPr>
            <a:endParaRPr lang="ru-RU" sz="16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929313" y="2500313"/>
            <a:ext cx="2786062" cy="857250"/>
          </a:xfrm>
          <a:prstGeom prst="roundRect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tx1"/>
                </a:solidFill>
              </a:rPr>
              <a:t>Основы системы</a:t>
            </a:r>
          </a:p>
          <a:p>
            <a:pPr algn="ctr" eaLnBrk="0" hangingPunct="0">
              <a:defRPr/>
            </a:pPr>
            <a:r>
              <a:rPr lang="ru-RU" b="1" dirty="0">
                <a:solidFill>
                  <a:schemeClr val="tx1"/>
                </a:solidFill>
              </a:rPr>
              <a:t>научных знаний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600" dirty="0" smtClean="0"/>
              <a:t>  </a:t>
            </a:r>
            <a:r>
              <a:rPr lang="ru-RU" sz="3200" dirty="0" smtClean="0"/>
              <a:t>создание социально – психологических условий для развития личности учащихся и их успешного     обучения.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700" dirty="0" smtClean="0"/>
              <a:t> систематически отслеживать психолого-педагогический статус ребенка и динамику его психологического развития в процессе школьного обучения.</a:t>
            </a:r>
          </a:p>
          <a:p>
            <a:r>
              <a:rPr lang="ru-RU" sz="2700" dirty="0" smtClean="0"/>
              <a:t> формировать у обучающихся способности к самопознанию, саморазвитию и самоопределению;</a:t>
            </a:r>
          </a:p>
          <a:p>
            <a:r>
              <a:rPr lang="ru-RU" sz="2700" dirty="0" smtClean="0"/>
              <a:t> создать специальные социально-психологические условия для оказания помощи детям, имеющим проблемы в психологическом развитии, обучении.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направления деятельности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Диагностика (индивидуальная и групповая)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Консультирование (индивидуальное и групповое)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Психопрофилактическая работа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Развивающая работа (индивидуальная и групповая)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Коррекционная работа (индивидуальная и групповая)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Психологическое просвещение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Взаимодействие педагога-психолога с участниками образовательного процесса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419475" y="1773238"/>
            <a:ext cx="1944688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dirty="0"/>
              <a:t>Администрация </a:t>
            </a:r>
          </a:p>
          <a:p>
            <a:pPr algn="ctr" eaLnBrk="1" hangingPunct="1"/>
            <a:r>
              <a:rPr lang="ru-RU" dirty="0"/>
              <a:t>школы</a:t>
            </a:r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3492500" y="5229225"/>
            <a:ext cx="1944688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dirty="0"/>
              <a:t> Учащиеся</a:t>
            </a: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684213" y="3500438"/>
            <a:ext cx="1944687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dirty="0"/>
              <a:t>Педагоги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6516688" y="3500438"/>
            <a:ext cx="1944687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/>
              <a:t>Родители</a:t>
            </a:r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3348038" y="3500438"/>
            <a:ext cx="21590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/>
              <a:t>Педагог-психолог</a:t>
            </a:r>
          </a:p>
        </p:txBody>
      </p:sp>
      <p:sp>
        <p:nvSpPr>
          <p:cNvPr id="13320" name="Line 11"/>
          <p:cNvSpPr>
            <a:spLocks noChangeShapeType="1"/>
          </p:cNvSpPr>
          <p:nvPr/>
        </p:nvSpPr>
        <p:spPr bwMode="auto">
          <a:xfrm>
            <a:off x="4427538" y="27813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12"/>
          <p:cNvSpPr>
            <a:spLocks noChangeShapeType="1"/>
          </p:cNvSpPr>
          <p:nvPr/>
        </p:nvSpPr>
        <p:spPr bwMode="auto">
          <a:xfrm>
            <a:off x="4427538" y="4508500"/>
            <a:ext cx="0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Line 13"/>
          <p:cNvSpPr>
            <a:spLocks noChangeShapeType="1"/>
          </p:cNvSpPr>
          <p:nvPr/>
        </p:nvSpPr>
        <p:spPr bwMode="auto">
          <a:xfrm>
            <a:off x="2700338" y="39338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Line 14"/>
          <p:cNvSpPr>
            <a:spLocks noChangeShapeType="1"/>
          </p:cNvSpPr>
          <p:nvPr/>
        </p:nvSpPr>
        <p:spPr bwMode="auto">
          <a:xfrm>
            <a:off x="5580063" y="39338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Мониторинг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296</TotalTime>
  <Words>1205</Words>
  <PresentationFormat>Экран (4:3)</PresentationFormat>
  <Paragraphs>263</Paragraphs>
  <Slides>33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Поток</vt:lpstr>
      <vt:lpstr>Диаграмма</vt:lpstr>
      <vt:lpstr>Worksheet</vt:lpstr>
      <vt:lpstr>Диаграмма Microsoft Graph</vt:lpstr>
      <vt:lpstr> </vt:lpstr>
      <vt:lpstr>Слайд 2</vt:lpstr>
      <vt:lpstr>Слайд 3</vt:lpstr>
      <vt:lpstr>Слайд 4</vt:lpstr>
      <vt:lpstr>Цель:</vt:lpstr>
      <vt:lpstr>Задачи:</vt:lpstr>
      <vt:lpstr>Основные направления деятельности </vt:lpstr>
      <vt:lpstr>Взаимодействие педагога-психолога с участниками образовательного процесса</vt:lpstr>
      <vt:lpstr>Мониторинг</vt:lpstr>
      <vt:lpstr>Слайд 10</vt:lpstr>
      <vt:lpstr>I этап  поступление ребенка в школу</vt:lpstr>
      <vt:lpstr>Личностные УУД </vt:lpstr>
      <vt:lpstr>Диагностический инструментарий  личностные УУД</vt:lpstr>
      <vt:lpstr>Результаты мониторинга формирования  личностных характеристик </vt:lpstr>
      <vt:lpstr>Слайд 15</vt:lpstr>
      <vt:lpstr>Результаты  нравственно-этического оценивания</vt:lpstr>
      <vt:lpstr>Регулятивные УУД </vt:lpstr>
      <vt:lpstr>  Диагностический инструментарий и результаты  </vt:lpstr>
      <vt:lpstr>Коммуникативные УУД </vt:lpstr>
      <vt:lpstr>Коммуникативные УУД </vt:lpstr>
      <vt:lpstr>Результаты коммуникативных УУД</vt:lpstr>
      <vt:lpstr>II этап первичная адаптация детей к школе</vt:lpstr>
      <vt:lpstr>Слайд 23</vt:lpstr>
      <vt:lpstr>Динамика адаптированности первоклассников</vt:lpstr>
      <vt:lpstr>Результаты</vt:lpstr>
      <vt:lpstr> </vt:lpstr>
      <vt:lpstr>III этап  психолого-педагогическая работа со школьниками, испытывающими трудности в школьной адаптации. </vt:lpstr>
      <vt:lpstr>Слайд 28</vt:lpstr>
      <vt:lpstr>Слайд 29</vt:lpstr>
      <vt:lpstr>Слайд 30</vt:lpstr>
      <vt:lpstr>Слайд 31</vt:lpstr>
      <vt:lpstr>Слайд 32</vt:lpstr>
      <vt:lpstr>Проведение психологического мониторинга.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72</cp:revision>
  <dcterms:created xsi:type="dcterms:W3CDTF">2011-02-27T19:00:27Z</dcterms:created>
  <dcterms:modified xsi:type="dcterms:W3CDTF">2011-01-07T20:42:36Z</dcterms:modified>
</cp:coreProperties>
</file>